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handoutMasterIdLst>
    <p:handoutMasterId r:id="rId33"/>
  </p:handoutMasterIdLst>
  <p:sldIdLst>
    <p:sldId id="334" r:id="rId3"/>
    <p:sldId id="351" r:id="rId4"/>
    <p:sldId id="348" r:id="rId5"/>
    <p:sldId id="349" r:id="rId6"/>
    <p:sldId id="293" r:id="rId7"/>
    <p:sldId id="354" r:id="rId8"/>
    <p:sldId id="272" r:id="rId9"/>
    <p:sldId id="344" r:id="rId10"/>
    <p:sldId id="345" r:id="rId11"/>
    <p:sldId id="335" r:id="rId12"/>
    <p:sldId id="308" r:id="rId13"/>
    <p:sldId id="346" r:id="rId14"/>
    <p:sldId id="321" r:id="rId15"/>
    <p:sldId id="319" r:id="rId16"/>
    <p:sldId id="303" r:id="rId17"/>
    <p:sldId id="301" r:id="rId18"/>
    <p:sldId id="327" r:id="rId19"/>
    <p:sldId id="350" r:id="rId20"/>
    <p:sldId id="315" r:id="rId21"/>
    <p:sldId id="340" r:id="rId22"/>
    <p:sldId id="338" r:id="rId23"/>
    <p:sldId id="337" r:id="rId24"/>
    <p:sldId id="309" r:id="rId25"/>
    <p:sldId id="343" r:id="rId26"/>
    <p:sldId id="352" r:id="rId27"/>
    <p:sldId id="353" r:id="rId28"/>
    <p:sldId id="323" r:id="rId29"/>
    <p:sldId id="355" r:id="rId30"/>
    <p:sldId id="286" r:id="rId31"/>
  </p:sldIdLst>
  <p:sldSz cx="9144000" cy="6858000" type="screen4x3"/>
  <p:notesSz cx="6742113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27A9C3"/>
    <a:srgbClr val="00CCFF"/>
    <a:srgbClr val="0099CC"/>
    <a:srgbClr val="B80A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48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1FD99A-DE19-4F1B-9CCF-5D64FA641AE7}" type="datetimeFigureOut">
              <a:rPr lang="en-GB" smtClean="0"/>
              <a:t>16/11/2023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8971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FA5DC1-6794-4365-85E2-67850F713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3678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EFD6E4-4A34-4E1E-B782-2C568675F7F0}" type="datetimeFigureOut">
              <a:rPr lang="en-GB" smtClean="0"/>
              <a:t>16/11/2023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9350" y="1233488"/>
            <a:ext cx="4443413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688" y="4751388"/>
            <a:ext cx="5392737" cy="38877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9525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36988C-4EEF-49A5-AFF7-7B3600069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086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922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9835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9709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Even after skiing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8289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>
              <a:solidFill>
                <a:srgbClr val="3333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26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Will be visiting in January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3718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Will be visiting in January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2938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1547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Thermal Spa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5056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Rep’s night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9056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Rep’s night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5462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8310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Mia and </a:t>
            </a:r>
            <a:r>
              <a:rPr lang="en-GB" err="1"/>
              <a:t>Ezara</a:t>
            </a:r>
            <a:r>
              <a:rPr lang="en-GB"/>
              <a:t> – both helicoptered off in 2019</a:t>
            </a:r>
          </a:p>
          <a:p>
            <a:r>
              <a:rPr lang="en-GB"/>
              <a:t>Mai – funny turn. 1 night in hospital. Back skiing later in the week (Dr &amp; parent approved)</a:t>
            </a:r>
          </a:p>
          <a:p>
            <a:r>
              <a:rPr lang="en-GB" err="1"/>
              <a:t>Ezara</a:t>
            </a:r>
            <a:r>
              <a:rPr lang="en-GB"/>
              <a:t> – 2 fractured vertebrae. Last day in fancy dress. Stayed 3 nights and </a:t>
            </a:r>
            <a:r>
              <a:rPr lang="en-GB" err="1"/>
              <a:t>medi-vacced</a:t>
            </a:r>
            <a:r>
              <a:rPr lang="en-GB"/>
              <a:t> home.</a:t>
            </a:r>
          </a:p>
          <a:p>
            <a:r>
              <a:rPr lang="en-GB"/>
              <a:t>All paid for by insurance</a:t>
            </a:r>
          </a:p>
          <a:p>
            <a:r>
              <a:rPr lang="en-GB"/>
              <a:t>Both back this year :o)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5763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Mia and </a:t>
            </a:r>
            <a:r>
              <a:rPr lang="en-GB" err="1"/>
              <a:t>Ezara</a:t>
            </a:r>
            <a:r>
              <a:rPr lang="en-GB"/>
              <a:t> – both helicoptered off in 2019</a:t>
            </a:r>
          </a:p>
          <a:p>
            <a:r>
              <a:rPr lang="en-GB"/>
              <a:t>Mai – funny turn. 1 night in hospital. Back skiing later in the week (Dr &amp; parent approved)</a:t>
            </a:r>
          </a:p>
          <a:p>
            <a:r>
              <a:rPr lang="en-GB" err="1"/>
              <a:t>Ezara</a:t>
            </a:r>
            <a:r>
              <a:rPr lang="en-GB"/>
              <a:t> – 2 fractured vertebrae. Last day in fancy dress. Stayed 3 nights and </a:t>
            </a:r>
            <a:r>
              <a:rPr lang="en-GB" err="1"/>
              <a:t>medi-vacced</a:t>
            </a:r>
            <a:r>
              <a:rPr lang="en-GB"/>
              <a:t> home.</a:t>
            </a:r>
          </a:p>
          <a:p>
            <a:r>
              <a:rPr lang="en-GB"/>
              <a:t>All paid for by insurance</a:t>
            </a:r>
          </a:p>
          <a:p>
            <a:r>
              <a:rPr lang="en-GB"/>
              <a:t>Both back this year :o)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7552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8778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2471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3298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Bowling in </a:t>
            </a:r>
            <a:r>
              <a:rPr lang="en-GB" err="1"/>
              <a:t>Lavarone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36988C-4EEF-49A5-AFF7-7B36000693EC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760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83CF0-0BE1-40F2-84A7-A21B5DBF2995}" type="datetimeFigureOut">
              <a:rPr lang="en-US" smtClean="0"/>
              <a:pPr/>
              <a:t>11/16/2023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79F58-3CB1-439D-9F06-794A94269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83CF0-0BE1-40F2-84A7-A21B5DBF2995}" type="datetimeFigureOut">
              <a:rPr lang="en-US" smtClean="0"/>
              <a:pPr/>
              <a:t>11/16/2023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79F58-3CB1-439D-9F06-794A94269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83CF0-0BE1-40F2-84A7-A21B5DBF2995}" type="datetimeFigureOut">
              <a:rPr lang="en-US" smtClean="0"/>
              <a:pPr/>
              <a:t>11/16/2023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79F58-3CB1-439D-9F06-794A94269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83CF0-0BE1-40F2-84A7-A21B5DBF2995}" type="datetimeFigureOut">
              <a:rPr lang="en-US" smtClean="0"/>
              <a:pPr/>
              <a:t>11/16/2023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79F58-3CB1-439D-9F06-794A94269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83CF0-0BE1-40F2-84A7-A21B5DBF2995}" type="datetimeFigureOut">
              <a:rPr lang="en-US" smtClean="0"/>
              <a:pPr/>
              <a:t>11/16/2023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79F58-3CB1-439D-9F06-794A94269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83CF0-0BE1-40F2-84A7-A21B5DBF2995}" type="datetimeFigureOut">
              <a:rPr lang="en-US" smtClean="0"/>
              <a:pPr/>
              <a:t>11/16/2023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79F58-3CB1-439D-9F06-794A94269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83CF0-0BE1-40F2-84A7-A21B5DBF2995}" type="datetimeFigureOut">
              <a:rPr lang="en-US" smtClean="0"/>
              <a:pPr/>
              <a:t>11/16/2023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79F58-3CB1-439D-9F06-794A94269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83CF0-0BE1-40F2-84A7-A21B5DBF2995}" type="datetimeFigureOut">
              <a:rPr lang="en-US" smtClean="0"/>
              <a:pPr/>
              <a:t>11/16/2023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79F58-3CB1-439D-9F06-794A94269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83CF0-0BE1-40F2-84A7-A21B5DBF2995}" type="datetimeFigureOut">
              <a:rPr lang="en-US" smtClean="0"/>
              <a:pPr/>
              <a:t>11/16/2023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79F58-3CB1-439D-9F06-794A94269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83CF0-0BE1-40F2-84A7-A21B5DBF2995}" type="datetimeFigureOut">
              <a:rPr lang="en-US" smtClean="0"/>
              <a:pPr/>
              <a:t>11/16/2023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79F58-3CB1-439D-9F06-794A94269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83CF0-0BE1-40F2-84A7-A21B5DBF2995}" type="datetimeFigureOut">
              <a:rPr lang="en-US" smtClean="0"/>
              <a:pPr/>
              <a:t>11/16/2023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79F58-3CB1-439D-9F06-794A94269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143000" y="1912458"/>
            <a:ext cx="6858000" cy="1194575"/>
          </a:xfrm>
        </p:spPr>
        <p:txBody>
          <a:bodyPr>
            <a:normAutofit/>
          </a:bodyPr>
          <a:lstStyle>
            <a:lvl1pPr algn="ctr">
              <a:defRPr/>
            </a:lvl1pPr>
          </a:lstStyle>
          <a:p>
            <a:endParaRPr lang="en-US" sz="4431">
              <a:solidFill>
                <a:srgbClr val="375C82"/>
              </a:solidFill>
              <a:latin typeface="Poppins Medium" charset="0"/>
              <a:ea typeface="Poppins Medium" charset="0"/>
              <a:cs typeface="Poppins Medium" charset="0"/>
            </a:endParaRP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143000" y="3382032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/>
            </a:lvl1pPr>
          </a:lstStyle>
          <a:p>
            <a:endParaRPr lang="en-US" sz="1477"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5715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1" y="502629"/>
            <a:ext cx="7886700" cy="1325563"/>
          </a:xfrm>
        </p:spPr>
        <p:txBody>
          <a:bodyPr>
            <a:normAutofit/>
          </a:bodyPr>
          <a:lstStyle>
            <a:lvl1pPr>
              <a:defRPr sz="3692" b="0" i="0">
                <a:solidFill>
                  <a:srgbClr val="375C82"/>
                </a:solidFill>
                <a:latin typeface="Poppins Medium" charset="0"/>
                <a:ea typeface="Poppins Medium" charset="0"/>
                <a:cs typeface="Poppins Medium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1" y="1963128"/>
            <a:ext cx="7886700" cy="4351338"/>
          </a:xfrm>
        </p:spPr>
        <p:txBody>
          <a:bodyPr/>
          <a:lstStyle>
            <a:lvl1pPr>
              <a:defRPr b="0" i="0">
                <a:solidFill>
                  <a:srgbClr val="375C82"/>
                </a:solidFill>
                <a:latin typeface="Source Sans Pro Light" charset="0"/>
                <a:ea typeface="Source Sans Pro Light" charset="0"/>
                <a:cs typeface="Source Sans Pro Light" charset="0"/>
              </a:defRPr>
            </a:lvl1pPr>
            <a:lvl2pPr>
              <a:defRPr b="0" i="0">
                <a:solidFill>
                  <a:srgbClr val="375C82"/>
                </a:solidFill>
                <a:latin typeface="Source Sans Pro Light" charset="0"/>
                <a:ea typeface="Source Sans Pro Light" charset="0"/>
                <a:cs typeface="Source Sans Pro Light" charset="0"/>
              </a:defRPr>
            </a:lvl2pPr>
            <a:lvl3pPr>
              <a:defRPr b="0" i="0">
                <a:solidFill>
                  <a:srgbClr val="375C82"/>
                </a:solidFill>
                <a:latin typeface="Source Sans Pro Light" charset="0"/>
                <a:ea typeface="Source Sans Pro Light" charset="0"/>
                <a:cs typeface="Source Sans Pro Light" charset="0"/>
              </a:defRPr>
            </a:lvl3pPr>
            <a:lvl4pPr>
              <a:defRPr b="0" i="0">
                <a:solidFill>
                  <a:srgbClr val="375C82"/>
                </a:solidFill>
                <a:latin typeface="Source Sans Pro Light" charset="0"/>
                <a:ea typeface="Source Sans Pro Light" charset="0"/>
                <a:cs typeface="Source Sans Pro Light" charset="0"/>
              </a:defRPr>
            </a:lvl4pPr>
            <a:lvl5pPr>
              <a:defRPr b="0" i="0">
                <a:solidFill>
                  <a:srgbClr val="375C82"/>
                </a:solidFill>
                <a:latin typeface="Source Sans Pro Light" charset="0"/>
                <a:ea typeface="Source Sans Pro Light" charset="0"/>
                <a:cs typeface="Source Sans Pro Light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92411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1" y="496494"/>
            <a:ext cx="3718584" cy="1325563"/>
          </a:xfrm>
        </p:spPr>
        <p:txBody>
          <a:bodyPr>
            <a:normAutofit/>
          </a:bodyPr>
          <a:lstStyle>
            <a:lvl1pPr>
              <a:defRPr sz="3323" b="0" i="0">
                <a:solidFill>
                  <a:srgbClr val="375C82"/>
                </a:solidFill>
                <a:latin typeface="Poppins Medium" charset="0"/>
                <a:ea typeface="Poppins Medium" charset="0"/>
                <a:cs typeface="Poppins Medium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963129"/>
            <a:ext cx="3718584" cy="4351339"/>
          </a:xfrm>
        </p:spPr>
        <p:txBody>
          <a:bodyPr/>
          <a:lstStyle>
            <a:lvl1pPr>
              <a:defRPr b="0" i="0">
                <a:latin typeface="Source Sans Pro Light" charset="0"/>
                <a:ea typeface="Source Sans Pro Light" charset="0"/>
                <a:cs typeface="Source Sans Pro Light" charset="0"/>
              </a:defRPr>
            </a:lvl1pPr>
            <a:lvl2pPr>
              <a:defRPr b="0" i="0">
                <a:latin typeface="Source Sans Pro Light" charset="0"/>
                <a:ea typeface="Source Sans Pro Light" charset="0"/>
                <a:cs typeface="Source Sans Pro Light" charset="0"/>
              </a:defRPr>
            </a:lvl2pPr>
            <a:lvl3pPr>
              <a:defRPr b="0" i="0">
                <a:latin typeface="Source Sans Pro Light" charset="0"/>
                <a:ea typeface="Source Sans Pro Light" charset="0"/>
                <a:cs typeface="Source Sans Pro Light" charset="0"/>
              </a:defRPr>
            </a:lvl3pPr>
            <a:lvl4pPr>
              <a:defRPr b="0" i="0">
                <a:latin typeface="Source Sans Pro Light" charset="0"/>
                <a:ea typeface="Source Sans Pro Light" charset="0"/>
                <a:cs typeface="Source Sans Pro Light" charset="0"/>
              </a:defRPr>
            </a:lvl4pPr>
            <a:lvl5pPr>
              <a:defRPr b="0" i="0">
                <a:latin typeface="Source Sans Pro Light" charset="0"/>
                <a:ea typeface="Source Sans Pro Light" charset="0"/>
                <a:cs typeface="Source Sans Pro Light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278786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6766" y="496494"/>
            <a:ext cx="3718584" cy="1325563"/>
          </a:xfrm>
        </p:spPr>
        <p:txBody>
          <a:bodyPr>
            <a:normAutofit/>
          </a:bodyPr>
          <a:lstStyle>
            <a:lvl1pPr>
              <a:defRPr sz="3323" b="0" i="0">
                <a:solidFill>
                  <a:srgbClr val="375C82"/>
                </a:solidFill>
                <a:latin typeface="Poppins Medium" charset="0"/>
                <a:ea typeface="Poppins Medium" charset="0"/>
                <a:cs typeface="Poppins Medium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96766" y="1963129"/>
            <a:ext cx="3718584" cy="4351339"/>
          </a:xfrm>
        </p:spPr>
        <p:txBody>
          <a:bodyPr/>
          <a:lstStyle>
            <a:lvl1pPr>
              <a:defRPr b="0" i="0">
                <a:latin typeface="Source Sans Pro Light" charset="0"/>
                <a:ea typeface="Source Sans Pro Light" charset="0"/>
                <a:cs typeface="Source Sans Pro Light" charset="0"/>
              </a:defRPr>
            </a:lvl1pPr>
            <a:lvl2pPr>
              <a:defRPr b="0" i="0">
                <a:latin typeface="Source Sans Pro Light" charset="0"/>
                <a:ea typeface="Source Sans Pro Light" charset="0"/>
                <a:cs typeface="Source Sans Pro Light" charset="0"/>
              </a:defRPr>
            </a:lvl2pPr>
            <a:lvl3pPr>
              <a:defRPr b="0" i="0">
                <a:latin typeface="Source Sans Pro Light" charset="0"/>
                <a:ea typeface="Source Sans Pro Light" charset="0"/>
                <a:cs typeface="Source Sans Pro Light" charset="0"/>
              </a:defRPr>
            </a:lvl3pPr>
            <a:lvl4pPr>
              <a:defRPr b="0" i="0">
                <a:latin typeface="Source Sans Pro Light" charset="0"/>
                <a:ea typeface="Source Sans Pro Light" charset="0"/>
                <a:cs typeface="Source Sans Pro Light" charset="0"/>
              </a:defRPr>
            </a:lvl4pPr>
            <a:lvl5pPr>
              <a:defRPr b="0" i="0">
                <a:latin typeface="Source Sans Pro Light" charset="0"/>
                <a:ea typeface="Source Sans Pro Light" charset="0"/>
                <a:cs typeface="Source Sans Pro Light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095901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83CF0-0BE1-40F2-84A7-A21B5DBF2995}" type="datetimeFigureOut">
              <a:rPr lang="en-US" smtClean="0"/>
              <a:pPr/>
              <a:t>11/16/2023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79F58-3CB1-439D-9F06-794A94269F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711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383CF0-0BE1-40F2-84A7-A21B5DBF2995}" type="datetimeFigureOut">
              <a:rPr lang="en-US" smtClean="0"/>
              <a:pPr/>
              <a:t>11/16/2023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D79F58-3CB1-439D-9F06-794A94269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F13F9-11E2-9243-96E3-C5905403AF07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CFABB-D431-C847-B85A-714DDD8E42B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/Users/jordanhall/Desktop/letterhead_trust_bottom.jpg"/>
          <p:cNvPicPr/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99"/>
          <a:stretch/>
        </p:blipFill>
        <p:spPr bwMode="auto">
          <a:xfrm>
            <a:off x="0" y="6746790"/>
            <a:ext cx="9144000" cy="111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999" y="39048"/>
            <a:ext cx="2382543" cy="652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815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rgbClr val="375C82"/>
          </a:solidFill>
          <a:latin typeface="Poppins Medium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/>
        <a:buChar char="•"/>
        <a:defRPr sz="2585" kern="1200">
          <a:solidFill>
            <a:srgbClr val="375C82"/>
          </a:solidFill>
          <a:latin typeface="Source Sans Pro Ligh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/>
        <a:buChar char="•"/>
        <a:defRPr sz="2215" kern="1200">
          <a:solidFill>
            <a:srgbClr val="375C82"/>
          </a:solidFill>
          <a:latin typeface="Source Sans Pro Ligh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/>
        <a:buChar char="•"/>
        <a:defRPr sz="1846" kern="1200">
          <a:solidFill>
            <a:srgbClr val="375C82"/>
          </a:solidFill>
          <a:latin typeface="Source Sans Pro Ligh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/>
        <a:buChar char="•"/>
        <a:defRPr sz="1662" kern="1200">
          <a:solidFill>
            <a:srgbClr val="375C82"/>
          </a:solidFill>
          <a:latin typeface="Source Sans Pro Ligh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/>
        <a:buChar char="•"/>
        <a:defRPr sz="1662" kern="1200">
          <a:solidFill>
            <a:srgbClr val="375C82"/>
          </a:solidFill>
          <a:latin typeface="Source Sans Pro Ligh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11.jpe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4.xml"/><Relationship Id="rId5" Type="http://schemas.openxmlformats.org/officeDocument/2006/relationships/image" Target="../media/image2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25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30.jpeg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33.jpeg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3.png"/><Relationship Id="rId5" Type="http://schemas.openxmlformats.org/officeDocument/2006/relationships/image" Target="../media/image36.png"/><Relationship Id="rId4" Type="http://schemas.openxmlformats.org/officeDocument/2006/relationships/image" Target="../media/image35.jpeg"/><Relationship Id="rId9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10.xml"/><Relationship Id="rId5" Type="http://schemas.openxmlformats.org/officeDocument/2006/relationships/image" Target="../media/image40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13" Type="http://schemas.openxmlformats.org/officeDocument/2006/relationships/image" Target="../media/image52.jpe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46.jpeg"/><Relationship Id="rId12" Type="http://schemas.openxmlformats.org/officeDocument/2006/relationships/image" Target="../media/image51.jpeg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45.jpeg"/><Relationship Id="rId11" Type="http://schemas.openxmlformats.org/officeDocument/2006/relationships/image" Target="../media/image50.jpeg"/><Relationship Id="rId5" Type="http://schemas.openxmlformats.org/officeDocument/2006/relationships/image" Target="../media/image44.jpeg"/><Relationship Id="rId10" Type="http://schemas.openxmlformats.org/officeDocument/2006/relationships/image" Target="../media/image49.jpeg"/><Relationship Id="rId4" Type="http://schemas.openxmlformats.org/officeDocument/2006/relationships/image" Target="../media/image3.png"/><Relationship Id="rId9" Type="http://schemas.openxmlformats.org/officeDocument/2006/relationships/image" Target="../media/image48.jpeg"/><Relationship Id="rId14" Type="http://schemas.openxmlformats.org/officeDocument/2006/relationships/image" Target="../media/image5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13.xml"/><Relationship Id="rId6" Type="http://schemas.openxmlformats.org/officeDocument/2006/relationships/image" Target="../media/image3.pn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15.xml"/><Relationship Id="rId5" Type="http://schemas.openxmlformats.org/officeDocument/2006/relationships/image" Target="../media/image58.jpe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16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61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E727ACC-5E24-4BB4-9BDD-B4826DF82381}"/>
              </a:ext>
            </a:extLst>
          </p:cNvPr>
          <p:cNvSpPr txBox="1"/>
          <p:nvPr/>
        </p:nvSpPr>
        <p:spPr>
          <a:xfrm>
            <a:off x="6516216" y="0"/>
            <a:ext cx="2627784" cy="7647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EFEE9E69-D634-4662-9DDB-A4FB2D3F8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11004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33489FF-7A99-BB7F-BC9C-575FB7F21A8C}"/>
              </a:ext>
            </a:extLst>
          </p:cNvPr>
          <p:cNvSpPr txBox="1"/>
          <p:nvPr/>
        </p:nvSpPr>
        <p:spPr>
          <a:xfrm>
            <a:off x="0" y="5373216"/>
            <a:ext cx="9143999" cy="1015663"/>
          </a:xfrm>
          <a:prstGeom prst="rect">
            <a:avLst/>
          </a:prstGeom>
          <a:solidFill>
            <a:srgbClr val="27A9C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000" b="1">
                <a:latin typeface="Bradley Hand ITC" panose="03070402050302030203" pitchFamily="66" charset="0"/>
              </a:rPr>
              <a:t>What will it be like?</a:t>
            </a:r>
            <a:endParaRPr lang="en-GB" sz="4000" b="1">
              <a:latin typeface="Bradley Hand ITC" panose="03070402050302030203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8E3B78-FE88-69E7-23B0-3C4E2446EF0B}"/>
              </a:ext>
            </a:extLst>
          </p:cNvPr>
          <p:cNvSpPr txBox="1"/>
          <p:nvPr/>
        </p:nvSpPr>
        <p:spPr>
          <a:xfrm>
            <a:off x="333530" y="513071"/>
            <a:ext cx="8476937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b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Ski Trip</a:t>
            </a:r>
          </a:p>
          <a:p>
            <a:pPr algn="ctr"/>
            <a:r>
              <a:rPr lang="en-GB" sz="11500" b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2024</a:t>
            </a:r>
          </a:p>
          <a:p>
            <a:pPr algn="ctr"/>
            <a:r>
              <a:rPr lang="en-GB" sz="6600" b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Somewhere in Italy</a:t>
            </a:r>
          </a:p>
        </p:txBody>
      </p:sp>
    </p:spTree>
    <p:extLst>
      <p:ext uri="{BB962C8B-B14F-4D97-AF65-F5344CB8AC3E}">
        <p14:creationId xmlns:p14="http://schemas.microsoft.com/office/powerpoint/2010/main" val="2172361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people in matching outfits&#10;&#10;Description automatically generated">
            <a:extLst>
              <a:ext uri="{FF2B5EF4-FFF2-40B4-BE49-F238E27FC236}">
                <a16:creationId xmlns:a16="http://schemas.microsoft.com/office/drawing/2014/main" id="{F21CFFDD-995F-2325-A3DF-B81D5B9542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134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EF6458F0-E252-CEF1-FD03-90E33EAC5E5B}"/>
              </a:ext>
            </a:extLst>
          </p:cNvPr>
          <p:cNvSpPr txBox="1"/>
          <p:nvPr/>
        </p:nvSpPr>
        <p:spPr>
          <a:xfrm>
            <a:off x="4313055" y="2605635"/>
            <a:ext cx="52679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Steff</a:t>
            </a:r>
          </a:p>
          <a:p>
            <a:pPr algn="ctr"/>
            <a:r>
              <a:rPr lang="en-GB" sz="4000" b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Trip number 7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A9CAA1A-B984-E7C3-33E1-71BE749AB5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088"/>
          <a:stretch/>
        </p:blipFill>
        <p:spPr>
          <a:xfrm>
            <a:off x="347957" y="485587"/>
            <a:ext cx="4444263" cy="5563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401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EF6458F0-E252-CEF1-FD03-90E33EAC5E5B}"/>
              </a:ext>
            </a:extLst>
          </p:cNvPr>
          <p:cNvSpPr txBox="1"/>
          <p:nvPr/>
        </p:nvSpPr>
        <p:spPr>
          <a:xfrm>
            <a:off x="4012910" y="2767278"/>
            <a:ext cx="52679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Miss Nokes</a:t>
            </a:r>
          </a:p>
          <a:p>
            <a:pPr algn="ctr"/>
            <a:r>
              <a:rPr lang="en-GB" sz="4000" b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Trip number 5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80749BC-E6BA-9A4A-3A6B-5D3A60A2E3EA}"/>
              </a:ext>
            </a:extLst>
          </p:cNvPr>
          <p:cNvGrpSpPr/>
          <p:nvPr/>
        </p:nvGrpSpPr>
        <p:grpSpPr>
          <a:xfrm>
            <a:off x="338254" y="1306186"/>
            <a:ext cx="8467492" cy="4245621"/>
            <a:chOff x="394010" y="1306189"/>
            <a:chExt cx="8467492" cy="4245621"/>
          </a:xfrm>
        </p:grpSpPr>
        <p:pic>
          <p:nvPicPr>
            <p:cNvPr id="4" name="Picture 3" descr="A group of people wearing ski goggles and helmets&#10;&#10;Description automatically generated">
              <a:extLst>
                <a:ext uri="{FF2B5EF4-FFF2-40B4-BE49-F238E27FC236}">
                  <a16:creationId xmlns:a16="http://schemas.microsoft.com/office/drawing/2014/main" id="{26D7AAF9-FB51-50D2-1DB8-47A048167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4010" y="1306189"/>
              <a:ext cx="8467492" cy="4245621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23A788E-BB5C-6EB1-D1FC-4A82D52FD0BB}"/>
                </a:ext>
              </a:extLst>
            </p:cNvPr>
            <p:cNvSpPr txBox="1"/>
            <p:nvPr/>
          </p:nvSpPr>
          <p:spPr>
            <a:xfrm>
              <a:off x="5548878" y="1510988"/>
              <a:ext cx="3235132" cy="954107"/>
            </a:xfrm>
            <a:prstGeom prst="rect">
              <a:avLst/>
            </a:prstGeom>
            <a:solidFill>
              <a:srgbClr val="C00000"/>
            </a:solidFill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2800" b="1">
                  <a:solidFill>
                    <a:schemeClr val="bg1"/>
                  </a:solidFill>
                  <a:latin typeface="Poppins Medium"/>
                  <a:ea typeface="+mj-ea"/>
                  <a:cs typeface="Poppins Medium"/>
                </a:rPr>
                <a:t>Gemma Nokes</a:t>
              </a:r>
            </a:p>
            <a:p>
              <a:pPr algn="ctr"/>
              <a:r>
                <a:rPr lang="en-GB" sz="2800" b="1">
                  <a:solidFill>
                    <a:schemeClr val="bg1"/>
                  </a:solidFill>
                  <a:latin typeface="Poppins Medium"/>
                  <a:ea typeface="+mj-ea"/>
                  <a:cs typeface="Poppins Medium"/>
                </a:rPr>
                <a:t>Year 8 in 2017</a:t>
              </a:r>
              <a:endParaRPr lang="en-US" sz="2400">
                <a:solidFill>
                  <a:schemeClr val="bg1"/>
                </a:solidFill>
                <a:ea typeface="Calibri"/>
                <a:cs typeface="Calibri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A38B0143-6A06-EF8E-00A2-7EC5D4B979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333" y="565604"/>
            <a:ext cx="3758667" cy="5726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912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7C34A25-D433-4E66-A207-E225D630236A}"/>
              </a:ext>
            </a:extLst>
          </p:cNvPr>
          <p:cNvSpPr txBox="1"/>
          <p:nvPr/>
        </p:nvSpPr>
        <p:spPr>
          <a:xfrm>
            <a:off x="-16440" y="2426841"/>
            <a:ext cx="914399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b="1">
                <a:solidFill>
                  <a:srgbClr val="375C82"/>
                </a:solidFill>
                <a:latin typeface="Poppins Medium" charset="0"/>
                <a:ea typeface="+mj-ea"/>
                <a:cs typeface="Poppins Medium" charset="0"/>
              </a:rPr>
              <a:t>The journey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40" y="838925"/>
            <a:ext cx="9176881" cy="516165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rot="20460351">
            <a:off x="3131840" y="1772816"/>
            <a:ext cx="396044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0" b="1">
                <a:solidFill>
                  <a:srgbClr val="FFC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x 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727ACC-5E24-4BB4-9BDD-B4826DF82381}"/>
              </a:ext>
            </a:extLst>
          </p:cNvPr>
          <p:cNvSpPr txBox="1"/>
          <p:nvPr/>
        </p:nvSpPr>
        <p:spPr>
          <a:xfrm>
            <a:off x="6516216" y="0"/>
            <a:ext cx="2627784" cy="7647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EFEE9E69-D634-4662-9DDB-A4FB2D3F8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11004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3159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over officials mull setting a cap on number of coaches travelling at peak  times over Easter weekend | Daily Mail Online">
            <a:extLst>
              <a:ext uri="{FF2B5EF4-FFF2-40B4-BE49-F238E27FC236}">
                <a16:creationId xmlns:a16="http://schemas.microsoft.com/office/drawing/2014/main" id="{E581B4BE-CFCE-0AB1-D579-C646FFA0AF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99" y="711358"/>
            <a:ext cx="8185202" cy="5435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3754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map of a country&#10;&#10;Description automatically generated">
            <a:extLst>
              <a:ext uri="{FF2B5EF4-FFF2-40B4-BE49-F238E27FC236}">
                <a16:creationId xmlns:a16="http://schemas.microsoft.com/office/drawing/2014/main" id="{2E80853F-54AE-CF79-58FF-0AA4E7DBD3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695" y="1015371"/>
            <a:ext cx="7572609" cy="486344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07C3205-12B1-4BB0-AB29-F76821BEF209}"/>
              </a:ext>
            </a:extLst>
          </p:cNvPr>
          <p:cNvSpPr txBox="1"/>
          <p:nvPr/>
        </p:nvSpPr>
        <p:spPr>
          <a:xfrm>
            <a:off x="3246" y="5717165"/>
            <a:ext cx="9143999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Approximately</a:t>
            </a:r>
            <a:r>
              <a:rPr lang="en-GB" sz="4000" b="1"/>
              <a:t> </a:t>
            </a:r>
            <a:r>
              <a:rPr lang="en-GB" sz="2400" b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16 hours from Calais by coach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D445F62-71C2-4208-8194-D15309A56A14}"/>
              </a:ext>
            </a:extLst>
          </p:cNvPr>
          <p:cNvCxnSpPr/>
          <p:nvPr/>
        </p:nvCxnSpPr>
        <p:spPr>
          <a:xfrm>
            <a:off x="3491880" y="1916832"/>
            <a:ext cx="144016" cy="7200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E3986F42-D6CE-4EDE-AB0B-8DCA182FE64F}"/>
              </a:ext>
            </a:extLst>
          </p:cNvPr>
          <p:cNvSpPr txBox="1"/>
          <p:nvPr/>
        </p:nvSpPr>
        <p:spPr>
          <a:xfrm>
            <a:off x="6634128" y="0"/>
            <a:ext cx="2509872" cy="6548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619841FD-D860-4260-A0BA-2CC1D220C1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11004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8E18425-001D-2CA8-1028-40D7EDF1C450}"/>
              </a:ext>
            </a:extLst>
          </p:cNvPr>
          <p:cNvCxnSpPr>
            <a:cxnSpLocks/>
          </p:cNvCxnSpPr>
          <p:nvPr/>
        </p:nvCxnSpPr>
        <p:spPr>
          <a:xfrm>
            <a:off x="2139718" y="1507055"/>
            <a:ext cx="760725" cy="17145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463726CB-A2BF-4564-9820-EB0CC1946860}"/>
              </a:ext>
            </a:extLst>
          </p:cNvPr>
          <p:cNvCxnSpPr>
            <a:cxnSpLocks/>
          </p:cNvCxnSpPr>
          <p:nvPr/>
        </p:nvCxnSpPr>
        <p:spPr>
          <a:xfrm>
            <a:off x="3024554" y="1837592"/>
            <a:ext cx="2101058" cy="330660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66439DFC-ABD3-8338-3E2F-4C466266D9B3}"/>
              </a:ext>
            </a:extLst>
          </p:cNvPr>
          <p:cNvSpPr txBox="1"/>
          <p:nvPr/>
        </p:nvSpPr>
        <p:spPr>
          <a:xfrm>
            <a:off x="102892" y="558147"/>
            <a:ext cx="9143999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Prato </a:t>
            </a:r>
            <a:r>
              <a:rPr lang="en-GB" sz="2400" b="1" err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Nevoso</a:t>
            </a:r>
            <a:r>
              <a:rPr lang="en-GB" sz="2400" b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/</a:t>
            </a:r>
            <a:r>
              <a:rPr lang="en-GB" sz="2400" b="1" err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Artesina</a:t>
            </a:r>
            <a:endParaRPr lang="en-GB" sz="2400" b="1">
              <a:solidFill>
                <a:srgbClr val="375C82"/>
              </a:solidFill>
              <a:latin typeface="Poppins Medium"/>
              <a:ea typeface="+mj-ea"/>
              <a:cs typeface="Poppins Medium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065F05-4635-D9B6-5308-B56A0FE90177}"/>
              </a:ext>
            </a:extLst>
          </p:cNvPr>
          <p:cNvSpPr txBox="1"/>
          <p:nvPr/>
        </p:nvSpPr>
        <p:spPr>
          <a:xfrm>
            <a:off x="-3244" y="3013501"/>
            <a:ext cx="9147244" cy="830997"/>
          </a:xfrm>
          <a:prstGeom prst="rect">
            <a:avLst/>
          </a:prstGeom>
          <a:solidFill>
            <a:srgbClr val="27A9C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chemeClr val="bg1"/>
                </a:solidFill>
                <a:latin typeface="Poppins Medium" charset="0"/>
                <a:ea typeface="+mj-ea"/>
                <a:cs typeface="Poppins Medium" charset="0"/>
              </a:rPr>
              <a:t>More or less 24 hours total</a:t>
            </a:r>
            <a:r>
              <a:rPr lang="en-GB" sz="480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</a:t>
            </a:r>
          </a:p>
        </p:txBody>
      </p:sp>
      <p:pic>
        <p:nvPicPr>
          <p:cNvPr id="3074" name="Picture 2" descr="ferry, ship, ferry, passenger ship, JPG, PNG and AI">
            <a:extLst>
              <a:ext uri="{FF2B5EF4-FFF2-40B4-BE49-F238E27FC236}">
                <a16:creationId xmlns:a16="http://schemas.microsoft.com/office/drawing/2014/main" id="{F76C7C22-EA2F-BA13-4C8D-24B16EB174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402" y="1528776"/>
            <a:ext cx="558081" cy="35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people sleeping on a bus&#10;&#10;Description automatically generated">
            <a:extLst>
              <a:ext uri="{FF2B5EF4-FFF2-40B4-BE49-F238E27FC236}">
                <a16:creationId xmlns:a16="http://schemas.microsoft.com/office/drawing/2014/main" id="{D9D55121-8ACB-AA23-ABFB-CCE60E4D08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964" y="0"/>
            <a:ext cx="5143500" cy="6858000"/>
          </a:xfrm>
          <a:prstGeom prst="rect">
            <a:avLst/>
          </a:prstGeom>
        </p:spPr>
      </p:pic>
      <p:pic>
        <p:nvPicPr>
          <p:cNvPr id="7" name="Picture 6" descr="A person sleeping in a chair&#10;&#10;Description automatically generated">
            <a:extLst>
              <a:ext uri="{FF2B5EF4-FFF2-40B4-BE49-F238E27FC236}">
                <a16:creationId xmlns:a16="http://schemas.microsoft.com/office/drawing/2014/main" id="{40435CF8-CA42-ABD0-9004-FD4312636B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964" y="0"/>
            <a:ext cx="5143500" cy="6858000"/>
          </a:xfrm>
          <a:prstGeom prst="rect">
            <a:avLst/>
          </a:prstGeom>
        </p:spPr>
      </p:pic>
      <p:pic>
        <p:nvPicPr>
          <p:cNvPr id="9" name="Picture 8" descr="A child sleeping on a bed&#10;&#10;Description automatically generated">
            <a:extLst>
              <a:ext uri="{FF2B5EF4-FFF2-40B4-BE49-F238E27FC236}">
                <a16:creationId xmlns:a16="http://schemas.microsoft.com/office/drawing/2014/main" id="{098FB96A-5AB4-EB54-E9DA-F90960059E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964" y="0"/>
            <a:ext cx="5143500" cy="6858000"/>
          </a:xfrm>
          <a:prstGeom prst="rect">
            <a:avLst/>
          </a:prstGeom>
        </p:spPr>
      </p:pic>
      <p:pic>
        <p:nvPicPr>
          <p:cNvPr id="11" name="Picture 10" descr="A child sleeping on a seat&#10;&#10;Description automatically generated">
            <a:extLst>
              <a:ext uri="{FF2B5EF4-FFF2-40B4-BE49-F238E27FC236}">
                <a16:creationId xmlns:a16="http://schemas.microsoft.com/office/drawing/2014/main" id="{BB54D189-BC73-F48A-7113-EA1DAC98DC8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964" y="0"/>
            <a:ext cx="5143500" cy="6858000"/>
          </a:xfrm>
          <a:prstGeom prst="rect">
            <a:avLst/>
          </a:prstGeom>
        </p:spPr>
      </p:pic>
      <p:pic>
        <p:nvPicPr>
          <p:cNvPr id="13" name="Picture 12" descr="A child sleeping with a pillow on his neck&#10;&#10;Description automatically generated">
            <a:extLst>
              <a:ext uri="{FF2B5EF4-FFF2-40B4-BE49-F238E27FC236}">
                <a16:creationId xmlns:a16="http://schemas.microsoft.com/office/drawing/2014/main" id="{A3BA63DF-E540-E6EA-DD9D-38888826AC6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964" y="0"/>
            <a:ext cx="5143500" cy="6858000"/>
          </a:xfrm>
          <a:prstGeom prst="rect">
            <a:avLst/>
          </a:prstGeom>
        </p:spPr>
      </p:pic>
      <p:pic>
        <p:nvPicPr>
          <p:cNvPr id="19" name="Picture 18" descr="A group of people sleeping on a bus&#10;&#10;Description automatically generated">
            <a:extLst>
              <a:ext uri="{FF2B5EF4-FFF2-40B4-BE49-F238E27FC236}">
                <a16:creationId xmlns:a16="http://schemas.microsoft.com/office/drawing/2014/main" id="{D611AF0D-3945-123E-3CDC-C5A97E4C64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500"/>
            <a:ext cx="9144000" cy="4445000"/>
          </a:xfrm>
          <a:prstGeom prst="rect">
            <a:avLst/>
          </a:prstGeom>
        </p:spPr>
      </p:pic>
      <p:pic>
        <p:nvPicPr>
          <p:cNvPr id="21" name="Picture 20" descr="A person sleeping in a hoodie&#10;&#10;Description automatically generated">
            <a:extLst>
              <a:ext uri="{FF2B5EF4-FFF2-40B4-BE49-F238E27FC236}">
                <a16:creationId xmlns:a16="http://schemas.microsoft.com/office/drawing/2014/main" id="{9BE45954-8D0D-5004-C2D0-CD5F49AC31B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500"/>
            <a:ext cx="9144000" cy="444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31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406F43D-B296-6FDC-7B9E-E0725EF1AE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8323" y="0"/>
            <a:ext cx="5147353" cy="6858000"/>
          </a:xfrm>
          <a:prstGeom prst="rect">
            <a:avLst/>
          </a:prstGeom>
        </p:spPr>
      </p:pic>
      <p:pic>
        <p:nvPicPr>
          <p:cNvPr id="3" name="Picture 2" descr="A person and person sleeping on a train&#10;&#10;Description automatically generated">
            <a:extLst>
              <a:ext uri="{FF2B5EF4-FFF2-40B4-BE49-F238E27FC236}">
                <a16:creationId xmlns:a16="http://schemas.microsoft.com/office/drawing/2014/main" id="{CA66650B-2336-7196-67D9-3506C9D61E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176" y="0"/>
            <a:ext cx="5143500" cy="685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7C68F29-39FF-0FE6-9092-B2456A6E77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8323" y="0"/>
            <a:ext cx="51450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80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lh3.googleusercontent.com/5KRDG0DsDSU_ZUqo7kPZn3mv_cO8Dex_6jEXsmqGr9tIdiss78iwvGOxQrc9wewP8oaxUai0LuTgkXQriVzGDYUmlXY4cvhLfn_zEC9j3BV42ev8phe1t-jCzS6o7YGWAqyRqTUqM-H6rfEQ5SpdZf4eE8cUsyKw5IZ29a9OkuifPpzSaKim3Or4_mPrQmn8rG3Br--ib6lj_SXRAB_so48zPX5rVpntR3sqlLDTjHToAoYCVH7vfjLGy3M0gScpMsizGmzeUnAGzyInqXODpZPH0aVmi4AEGePeq-MP56eB678B-RNndzqdTFKu0ZSQO2fWas-AiVVTgEMzBy2umdfMVAhNzOWDAvF5qdKWD1W34Upq0egulxySmtpKBECTkV5wbeHhCDiJtoODxO5x7q8-0Qr9ozrEa46fOfE-ZJ5LD02MAjragQJgVKzG5NxUtT3-um8xmzClpDPVO_8M7BW-2DDXYhjjS1IoDi3OSgE7avbnBZqlzjoUN2KPezoulhTtXBnZSjfLs_YsHbpet5MU9s_Zu2EPYucxmr6g-NQ0AYDvAPt_U8m9ltUJ554O4wqA7EzvvU-5pt70jc2miC4Z2tovmFDYCHdBRl7BvgprP-XQoA=w535-h950-n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79521D-E2B1-48CD-86AC-F7AA370524E6}"/>
              </a:ext>
            </a:extLst>
          </p:cNvPr>
          <p:cNvSpPr txBox="1"/>
          <p:nvPr/>
        </p:nvSpPr>
        <p:spPr>
          <a:xfrm>
            <a:off x="6516216" y="0"/>
            <a:ext cx="2627784" cy="7647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F43D81A6-AA25-4192-930C-9BE277746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11004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7F569A84-70C1-96BB-DB91-28FF86080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410" y="0"/>
            <a:ext cx="3860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person sitting at a table with coffee cups&#10;&#10;Description automatically generated">
            <a:extLst>
              <a:ext uri="{FF2B5EF4-FFF2-40B4-BE49-F238E27FC236}">
                <a16:creationId xmlns:a16="http://schemas.microsoft.com/office/drawing/2014/main" id="{23CEC60B-733F-1561-3613-5520E7AC7A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7937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8180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03648" y="6165304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2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77A205-7930-423D-A8AC-4EE8FB6AD2C9}"/>
              </a:ext>
            </a:extLst>
          </p:cNvPr>
          <p:cNvSpPr txBox="1"/>
          <p:nvPr/>
        </p:nvSpPr>
        <p:spPr>
          <a:xfrm>
            <a:off x="-144016" y="230310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>
                <a:solidFill>
                  <a:srgbClr val="375C82"/>
                </a:solidFill>
                <a:latin typeface="Poppins Medium" charset="0"/>
                <a:ea typeface="+mj-ea"/>
                <a:cs typeface="Poppins Medium" charset="0"/>
              </a:rPr>
              <a:t>The resort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6615D4-2E2D-4910-83F0-1EA84D2DCAAF}"/>
              </a:ext>
            </a:extLst>
          </p:cNvPr>
          <p:cNvSpPr txBox="1"/>
          <p:nvPr/>
        </p:nvSpPr>
        <p:spPr>
          <a:xfrm>
            <a:off x="6516216" y="0"/>
            <a:ext cx="2627784" cy="7647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701407AF-3341-4D8B-A091-FBB11A9B7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30" y="136121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C26202A-534C-19E0-620E-0D56F2822B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900825"/>
            <a:ext cx="8229600" cy="5648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7354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4846E37-254A-4306-9661-F8D275D85947}"/>
              </a:ext>
            </a:extLst>
          </p:cNvPr>
          <p:cNvSpPr txBox="1"/>
          <p:nvPr/>
        </p:nvSpPr>
        <p:spPr>
          <a:xfrm>
            <a:off x="6516216" y="0"/>
            <a:ext cx="2627784" cy="7647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3F745618-F36E-4C1C-8ABB-9A34091F1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30" y="136121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FF4E0B8-3A97-DA9A-BBAC-E41B64ADB68B}"/>
              </a:ext>
            </a:extLst>
          </p:cNvPr>
          <p:cNvSpPr txBox="1"/>
          <p:nvPr/>
        </p:nvSpPr>
        <p:spPr>
          <a:xfrm>
            <a:off x="-144016" y="230310"/>
            <a:ext cx="92880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>
                <a:solidFill>
                  <a:srgbClr val="375C82"/>
                </a:solidFill>
                <a:latin typeface="Poppins Medium" charset="0"/>
                <a:ea typeface="+mj-ea"/>
                <a:cs typeface="Poppins Medium" charset="0"/>
              </a:rPr>
              <a:t>The hotel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4C3C0F2-0216-0AF3-28DC-6E75574C52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938302"/>
            <a:ext cx="9144000" cy="2981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2936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4846E37-254A-4306-9661-F8D275D85947}"/>
              </a:ext>
            </a:extLst>
          </p:cNvPr>
          <p:cNvSpPr txBox="1"/>
          <p:nvPr/>
        </p:nvSpPr>
        <p:spPr>
          <a:xfrm>
            <a:off x="6516216" y="0"/>
            <a:ext cx="2627784" cy="7647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3F745618-F36E-4C1C-8ABB-9A34091F1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30" y="136121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allery image of this property">
            <a:extLst>
              <a:ext uri="{FF2B5EF4-FFF2-40B4-BE49-F238E27FC236}">
                <a16:creationId xmlns:a16="http://schemas.microsoft.com/office/drawing/2014/main" id="{9E2CEBE8-A005-4930-AD7D-90BD7186C2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317" y="940355"/>
            <a:ext cx="6545366" cy="4977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TEL REALE LURISIA TERME CUNEO ITALY - Hotel Restaurant Wellness">
            <a:extLst>
              <a:ext uri="{FF2B5EF4-FFF2-40B4-BE49-F238E27FC236}">
                <a16:creationId xmlns:a16="http://schemas.microsoft.com/office/drawing/2014/main" id="{D1338496-F07C-4774-D4BB-E0583BA73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" y="685800"/>
            <a:ext cx="809625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09240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4846E37-254A-4306-9661-F8D275D85947}"/>
              </a:ext>
            </a:extLst>
          </p:cNvPr>
          <p:cNvSpPr txBox="1"/>
          <p:nvPr/>
        </p:nvSpPr>
        <p:spPr>
          <a:xfrm>
            <a:off x="6516216" y="0"/>
            <a:ext cx="2627784" cy="7647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3F745618-F36E-4C1C-8ABB-9A34091F1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30" y="136121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EEFA4F-BCEB-0B8D-24E5-7822E8DC96BE}"/>
              </a:ext>
            </a:extLst>
          </p:cNvPr>
          <p:cNvSpPr txBox="1"/>
          <p:nvPr/>
        </p:nvSpPr>
        <p:spPr>
          <a:xfrm>
            <a:off x="-144016" y="230310"/>
            <a:ext cx="92880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>
                <a:solidFill>
                  <a:srgbClr val="375C82"/>
                </a:solidFill>
                <a:latin typeface="Poppins Medium" charset="0"/>
                <a:ea typeface="+mj-ea"/>
                <a:cs typeface="Poppins Medium" charset="0"/>
              </a:rPr>
              <a:t>The rooms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16A6F7-ABD9-8661-35A3-45DB590103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4337" y="1460090"/>
            <a:ext cx="6587179" cy="436111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8168F5-8FAC-7452-532A-F7C32A5E34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8000" y="1460090"/>
            <a:ext cx="6639852" cy="4429743"/>
          </a:xfrm>
          <a:prstGeom prst="rect">
            <a:avLst/>
          </a:prstGeom>
        </p:spPr>
      </p:pic>
      <p:pic>
        <p:nvPicPr>
          <p:cNvPr id="9" name="Picture 2" descr="Gallery image of this property">
            <a:extLst>
              <a:ext uri="{FF2B5EF4-FFF2-40B4-BE49-F238E27FC236}">
                <a16:creationId xmlns:a16="http://schemas.microsoft.com/office/drawing/2014/main" id="{729D91D9-8A04-A2F7-B167-F2BA5F7D4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042" y="-94189"/>
            <a:ext cx="5112052" cy="6816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14303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3F683EF-4446-0460-3C8C-F2516942CBD6}"/>
              </a:ext>
            </a:extLst>
          </p:cNvPr>
          <p:cNvSpPr txBox="1"/>
          <p:nvPr/>
        </p:nvSpPr>
        <p:spPr>
          <a:xfrm>
            <a:off x="-155305" y="307975"/>
            <a:ext cx="92880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>
                <a:solidFill>
                  <a:srgbClr val="375C82"/>
                </a:solidFill>
                <a:latin typeface="Poppins Medium" charset="0"/>
                <a:ea typeface="+mj-ea"/>
                <a:cs typeface="Poppins Medium" charset="0"/>
              </a:rPr>
              <a:t>Evenings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3C6131-C22E-4D01-B158-D9B0F0F7194A}"/>
              </a:ext>
            </a:extLst>
          </p:cNvPr>
          <p:cNvSpPr txBox="1"/>
          <p:nvPr/>
        </p:nvSpPr>
        <p:spPr>
          <a:xfrm>
            <a:off x="6588224" y="0"/>
            <a:ext cx="2555776" cy="6926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CD82FA72-9738-4582-A2DF-AB0FB2B994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30" y="136121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A group of people standing in a bowling alley&#10;&#10;Description automatically generated">
            <a:extLst>
              <a:ext uri="{FF2B5EF4-FFF2-40B4-BE49-F238E27FC236}">
                <a16:creationId xmlns:a16="http://schemas.microsoft.com/office/drawing/2014/main" id="{FA5BF8E4-9917-2D99-1EEC-9B18E86169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076" y="1049740"/>
            <a:ext cx="7296813" cy="547261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04B9CA0-3A79-75F5-3882-F04297E624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274" y="1322878"/>
            <a:ext cx="8759863" cy="4926271"/>
          </a:xfrm>
          <a:prstGeom prst="rect">
            <a:avLst/>
          </a:prstGeom>
        </p:spPr>
      </p:pic>
      <p:pic>
        <p:nvPicPr>
          <p:cNvPr id="11" name="Picture 10" descr="5th Annual PIZZA PARTY with Hollywood's Best DJ PESO - Tickets - Florentine  Gardens Hollywood, Los Angeles, CA - February 28, 2020">
            <a:extLst>
              <a:ext uri="{FF2B5EF4-FFF2-40B4-BE49-F238E27FC236}">
                <a16:creationId xmlns:a16="http://schemas.microsoft.com/office/drawing/2014/main" id="{6CF50C51-16C4-0204-0F5F-E595E94F7AC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27" r="-69" b="10341"/>
          <a:stretch/>
        </p:blipFill>
        <p:spPr>
          <a:xfrm>
            <a:off x="311073" y="1237078"/>
            <a:ext cx="8521856" cy="5093466"/>
          </a:xfrm>
          <a:prstGeom prst="rect">
            <a:avLst/>
          </a:prstGeom>
        </p:spPr>
      </p:pic>
      <p:pic>
        <p:nvPicPr>
          <p:cNvPr id="12" name="Picture 11" descr="The “Grotte di Bossea” Caves - Viaggio nel Monte Regale">
            <a:extLst>
              <a:ext uri="{FF2B5EF4-FFF2-40B4-BE49-F238E27FC236}">
                <a16:creationId xmlns:a16="http://schemas.microsoft.com/office/drawing/2014/main" id="{F3C1F6DB-684E-E42E-B435-30779F6AA10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3076" y="1149091"/>
            <a:ext cx="7719261" cy="5529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6259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people sitting in a circle&#10;&#10;Description automatically generated">
            <a:extLst>
              <a:ext uri="{FF2B5EF4-FFF2-40B4-BE49-F238E27FC236}">
                <a16:creationId xmlns:a16="http://schemas.microsoft.com/office/drawing/2014/main" id="{C1705751-0E15-9D57-7DC1-FFF112DB98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851" y="589424"/>
            <a:ext cx="7907455" cy="59503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16138" t="6602" r="16138" b="8000"/>
          <a:stretch/>
        </p:blipFill>
        <p:spPr>
          <a:xfrm>
            <a:off x="280489" y="511167"/>
            <a:ext cx="8488022" cy="602539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B5AE36-6CB5-4015-BAE2-C1C9EA7BC060}"/>
              </a:ext>
            </a:extLst>
          </p:cNvPr>
          <p:cNvSpPr txBox="1"/>
          <p:nvPr/>
        </p:nvSpPr>
        <p:spPr>
          <a:xfrm>
            <a:off x="6516216" y="0"/>
            <a:ext cx="2627784" cy="7647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5A44F8EB-AAD8-416A-A35D-D1C3832BBE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30" y="136121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75651EA-7E6E-FB07-3028-BB85BCEEB0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3494" y="563825"/>
            <a:ext cx="7899916" cy="59232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8"/>
          <a:srcRect l="16138" t="9400" r="16138" b="9400"/>
          <a:stretch/>
        </p:blipFill>
        <p:spPr>
          <a:xfrm>
            <a:off x="191354" y="698307"/>
            <a:ext cx="8755180" cy="590465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C7B0C73-64C3-F25E-DB95-189077E638F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31917" y="412941"/>
            <a:ext cx="4674054" cy="6218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0988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0FB5AE36-6CB5-4015-BAE2-C1C9EA7BC060}"/>
              </a:ext>
            </a:extLst>
          </p:cNvPr>
          <p:cNvSpPr txBox="1"/>
          <p:nvPr/>
        </p:nvSpPr>
        <p:spPr>
          <a:xfrm>
            <a:off x="6516216" y="0"/>
            <a:ext cx="2627784" cy="7647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5A44F8EB-AAD8-416A-A35D-D1C3832BBE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30" y="136121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29525" t="9400" r="30313" b="9400"/>
          <a:stretch/>
        </p:blipFill>
        <p:spPr>
          <a:xfrm>
            <a:off x="1849351" y="364733"/>
            <a:ext cx="5445295" cy="6192688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8AC35BE9-B113-A2F7-2430-838201F6D869}"/>
              </a:ext>
            </a:extLst>
          </p:cNvPr>
          <p:cNvSpPr/>
          <p:nvPr/>
        </p:nvSpPr>
        <p:spPr>
          <a:xfrm>
            <a:off x="4395731" y="1057618"/>
            <a:ext cx="484742" cy="881351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1407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No photo description available.">
            <a:extLst>
              <a:ext uri="{FF2B5EF4-FFF2-40B4-BE49-F238E27FC236}">
                <a16:creationId xmlns:a16="http://schemas.microsoft.com/office/drawing/2014/main" id="{7BFD090A-ACD1-8C48-F789-646C759338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53" r="29469"/>
          <a:stretch/>
        </p:blipFill>
        <p:spPr bwMode="auto">
          <a:xfrm>
            <a:off x="2565175" y="0"/>
            <a:ext cx="38841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7160206-620D-99E5-38F1-0EFBD0E69D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566" r="26460"/>
          <a:stretch/>
        </p:blipFill>
        <p:spPr>
          <a:xfrm>
            <a:off x="2241493" y="0"/>
            <a:ext cx="4661013" cy="6858000"/>
          </a:xfrm>
          <a:prstGeom prst="rect">
            <a:avLst/>
          </a:prstGeom>
        </p:spPr>
      </p:pic>
      <p:pic>
        <p:nvPicPr>
          <p:cNvPr id="3076" name="Picture 4" descr="No photo description available.">
            <a:extLst>
              <a:ext uri="{FF2B5EF4-FFF2-40B4-BE49-F238E27FC236}">
                <a16:creationId xmlns:a16="http://schemas.microsoft.com/office/drawing/2014/main" id="{E892F252-BE31-33A6-FDEA-436461B5CC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37" y="440005"/>
            <a:ext cx="7970653" cy="597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0673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4FFF87E-B901-4DB1-A451-BAF54970424C}"/>
              </a:ext>
            </a:extLst>
          </p:cNvPr>
          <p:cNvSpPr txBox="1"/>
          <p:nvPr/>
        </p:nvSpPr>
        <p:spPr>
          <a:xfrm>
            <a:off x="179512" y="2708920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>
                <a:solidFill>
                  <a:srgbClr val="375C82"/>
                </a:solidFill>
                <a:latin typeface="Poppins Medium" charset="0"/>
                <a:ea typeface="+mj-ea"/>
                <a:cs typeface="Poppins Medium" charset="0"/>
              </a:rPr>
              <a:t>Fancy dress Friday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2903E4-573C-44C9-B0A9-D27F5D15A010}"/>
              </a:ext>
            </a:extLst>
          </p:cNvPr>
          <p:cNvSpPr txBox="1"/>
          <p:nvPr/>
        </p:nvSpPr>
        <p:spPr>
          <a:xfrm>
            <a:off x="6516216" y="0"/>
            <a:ext cx="2627784" cy="7647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C4185CC4-635A-4418-8FEC-59917095E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30" y="136121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A person in a pineapple garment&#10;&#10;Description automatically generated">
            <a:extLst>
              <a:ext uri="{FF2B5EF4-FFF2-40B4-BE49-F238E27FC236}">
                <a16:creationId xmlns:a16="http://schemas.microsoft.com/office/drawing/2014/main" id="{1967C5BB-5233-CC01-FBDF-81D348F2D0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-50487"/>
            <a:ext cx="5143500" cy="6858000"/>
          </a:xfrm>
          <a:prstGeom prst="rect">
            <a:avLst/>
          </a:prstGeom>
        </p:spPr>
      </p:pic>
      <p:pic>
        <p:nvPicPr>
          <p:cNvPr id="14" name="Picture 13" descr="A person in a snow suit&#10;&#10;Description automatically generated">
            <a:extLst>
              <a:ext uri="{FF2B5EF4-FFF2-40B4-BE49-F238E27FC236}">
                <a16:creationId xmlns:a16="http://schemas.microsoft.com/office/drawing/2014/main" id="{7C56D660-C149-C663-B17B-9236EE9634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-34766"/>
            <a:ext cx="5160645" cy="6858000"/>
          </a:xfrm>
          <a:prstGeom prst="rect">
            <a:avLst/>
          </a:prstGeom>
        </p:spPr>
      </p:pic>
      <p:pic>
        <p:nvPicPr>
          <p:cNvPr id="16" name="Picture 15" descr="A person in a garment holding a ski&#10;&#10;Description automatically generated">
            <a:extLst>
              <a:ext uri="{FF2B5EF4-FFF2-40B4-BE49-F238E27FC236}">
                <a16:creationId xmlns:a16="http://schemas.microsoft.com/office/drawing/2014/main" id="{B7A666DE-6138-B5A9-4647-9C846D0512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105" y="-38990"/>
            <a:ext cx="5160645" cy="6858000"/>
          </a:xfrm>
          <a:prstGeom prst="rect">
            <a:avLst/>
          </a:prstGeom>
        </p:spPr>
      </p:pic>
      <p:pic>
        <p:nvPicPr>
          <p:cNvPr id="18" name="Picture 17" descr="A person in a dinosaur garment on skis&#10;&#10;Description automatically generated">
            <a:extLst>
              <a:ext uri="{FF2B5EF4-FFF2-40B4-BE49-F238E27FC236}">
                <a16:creationId xmlns:a16="http://schemas.microsoft.com/office/drawing/2014/main" id="{A6823447-37F1-7F06-6ACE-42E51BABBEF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73" y="-19045"/>
            <a:ext cx="9144000" cy="6858000"/>
          </a:xfrm>
          <a:prstGeom prst="rect">
            <a:avLst/>
          </a:prstGeom>
        </p:spPr>
      </p:pic>
      <p:pic>
        <p:nvPicPr>
          <p:cNvPr id="20" name="Picture 19" descr="A person wearing a butterfly garment on skis&#10;&#10;Description automatically generated">
            <a:extLst>
              <a:ext uri="{FF2B5EF4-FFF2-40B4-BE49-F238E27FC236}">
                <a16:creationId xmlns:a16="http://schemas.microsoft.com/office/drawing/2014/main" id="{18892F8F-99F4-DE29-80AF-8D837AD15E8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105" y="19045"/>
            <a:ext cx="5143500" cy="6858000"/>
          </a:xfrm>
          <a:prstGeom prst="rect">
            <a:avLst/>
          </a:prstGeom>
        </p:spPr>
      </p:pic>
      <p:pic>
        <p:nvPicPr>
          <p:cNvPr id="22" name="Picture 21" descr="A person in a pink and white striped outfit on skis&#10;&#10;Description automatically generated">
            <a:extLst>
              <a:ext uri="{FF2B5EF4-FFF2-40B4-BE49-F238E27FC236}">
                <a16:creationId xmlns:a16="http://schemas.microsoft.com/office/drawing/2014/main" id="{8AB7C986-FFCC-874B-3CDB-46690D779B0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4532" y="19045"/>
            <a:ext cx="5143500" cy="6858000"/>
          </a:xfrm>
          <a:prstGeom prst="rect">
            <a:avLst/>
          </a:prstGeom>
        </p:spPr>
      </p:pic>
      <p:pic>
        <p:nvPicPr>
          <p:cNvPr id="24" name="Picture 23" descr="A person in a garment on top of a snowy mountain&#10;&#10;Description automatically generated">
            <a:extLst>
              <a:ext uri="{FF2B5EF4-FFF2-40B4-BE49-F238E27FC236}">
                <a16:creationId xmlns:a16="http://schemas.microsoft.com/office/drawing/2014/main" id="{4860FD52-EF0A-34BA-9E36-0B2A1E2F77E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387" y="-50487"/>
            <a:ext cx="5143500" cy="6858000"/>
          </a:xfrm>
          <a:prstGeom prst="rect">
            <a:avLst/>
          </a:prstGeom>
        </p:spPr>
      </p:pic>
      <p:pic>
        <p:nvPicPr>
          <p:cNvPr id="26" name="Picture 25" descr="A group of people in clothing on a snowy mountain&#10;&#10;Description automatically generated">
            <a:extLst>
              <a:ext uri="{FF2B5EF4-FFF2-40B4-BE49-F238E27FC236}">
                <a16:creationId xmlns:a16="http://schemas.microsoft.com/office/drawing/2014/main" id="{FC78B9BD-C490-7E85-7F81-9D981EF2727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3" y="-900"/>
            <a:ext cx="9144000" cy="6858000"/>
          </a:xfrm>
          <a:prstGeom prst="rect">
            <a:avLst/>
          </a:prstGeom>
        </p:spPr>
      </p:pic>
      <p:pic>
        <p:nvPicPr>
          <p:cNvPr id="32" name="Picture 31" descr="A person wearing a penguin garment and skis&#10;&#10;Description automatically generated">
            <a:extLst>
              <a:ext uri="{FF2B5EF4-FFF2-40B4-BE49-F238E27FC236}">
                <a16:creationId xmlns:a16="http://schemas.microsoft.com/office/drawing/2014/main" id="{BEF3759A-2D0B-6ED4-A15A-C9F7764A451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71" y="-66709"/>
            <a:ext cx="5143500" cy="6858000"/>
          </a:xfrm>
          <a:prstGeom prst="rect">
            <a:avLst/>
          </a:prstGeom>
        </p:spPr>
      </p:pic>
      <p:pic>
        <p:nvPicPr>
          <p:cNvPr id="4" name="Picture 3" descr="A group of people on skis&#10;&#10;Description automatically generated">
            <a:extLst>
              <a:ext uri="{FF2B5EF4-FFF2-40B4-BE49-F238E27FC236}">
                <a16:creationId xmlns:a16="http://schemas.microsoft.com/office/drawing/2014/main" id="{AF5DE797-87DB-94CA-F9F1-C80AC3EFBBB2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9" t="22297" r="15045" b="11591"/>
          <a:stretch/>
        </p:blipFill>
        <p:spPr>
          <a:xfrm>
            <a:off x="1596627" y="-61984"/>
            <a:ext cx="5967889" cy="6894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0560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58145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rgbClr val="375C82"/>
                </a:solidFill>
                <a:latin typeface="Poppins Medium" charset="0"/>
                <a:ea typeface="+mj-ea"/>
                <a:cs typeface="Poppins Medium" charset="0"/>
              </a:rPr>
              <a:t>Skiing is not without its risks…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EBF706-4A1C-40F2-9874-D713AE783722}"/>
              </a:ext>
            </a:extLst>
          </p:cNvPr>
          <p:cNvSpPr txBox="1"/>
          <p:nvPr/>
        </p:nvSpPr>
        <p:spPr>
          <a:xfrm>
            <a:off x="6516216" y="0"/>
            <a:ext cx="2627784" cy="7647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2BAB58B6-6E0B-4A9A-9828-39763A3E32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30" y="136121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86456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34844" y="2581453"/>
            <a:ext cx="41091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err="1">
                <a:solidFill>
                  <a:srgbClr val="375C82"/>
                </a:solidFill>
                <a:latin typeface="Poppins Medium" charset="0"/>
                <a:ea typeface="+mj-ea"/>
                <a:cs typeface="Poppins Medium" charset="0"/>
              </a:rPr>
              <a:t>Ezara</a:t>
            </a:r>
            <a:endParaRPr lang="en-GB" sz="4800" b="1">
              <a:solidFill>
                <a:srgbClr val="375C82"/>
              </a:solidFill>
              <a:latin typeface="Poppins Medium" charset="0"/>
              <a:ea typeface="+mj-ea"/>
              <a:cs typeface="Poppins Medium" charset="0"/>
            </a:endParaRPr>
          </a:p>
        </p:txBody>
      </p:sp>
      <p:pic>
        <p:nvPicPr>
          <p:cNvPr id="5132" name="Picture 12">
            <a:extLst>
              <a:ext uri="{FF2B5EF4-FFF2-40B4-BE49-F238E27FC236}">
                <a16:creationId xmlns:a16="http://schemas.microsoft.com/office/drawing/2014/main" id="{FC16E692-BFA0-4225-AD5F-C191B7A06F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9" r="19086"/>
          <a:stretch/>
        </p:blipFill>
        <p:spPr bwMode="auto">
          <a:xfrm>
            <a:off x="655701" y="0"/>
            <a:ext cx="38407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>
            <a:extLst>
              <a:ext uri="{FF2B5EF4-FFF2-40B4-BE49-F238E27FC236}">
                <a16:creationId xmlns:a16="http://schemas.microsoft.com/office/drawing/2014/main" id="{26186388-6C1D-4EE7-8BA5-57CCDDA76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23" y="473814"/>
            <a:ext cx="7838176" cy="587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0EBF706-4A1C-40F2-9874-D713AE783722}"/>
              </a:ext>
            </a:extLst>
          </p:cNvPr>
          <p:cNvSpPr txBox="1"/>
          <p:nvPr/>
        </p:nvSpPr>
        <p:spPr>
          <a:xfrm>
            <a:off x="6516216" y="0"/>
            <a:ext cx="2627784" cy="7647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2BAB58B6-6E0B-4A9A-9828-39763A3E32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30" y="136121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58702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0EBF706-4A1C-40F2-9874-D713AE783722}"/>
              </a:ext>
            </a:extLst>
          </p:cNvPr>
          <p:cNvSpPr txBox="1"/>
          <p:nvPr/>
        </p:nvSpPr>
        <p:spPr>
          <a:xfrm>
            <a:off x="6516216" y="0"/>
            <a:ext cx="2627784" cy="7647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2BAB58B6-6E0B-4A9A-9828-39763A3E32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30" y="136121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AAF55B-6DB2-2B26-AE00-888037D722B1}"/>
              </a:ext>
            </a:extLst>
          </p:cNvPr>
          <p:cNvSpPr txBox="1"/>
          <p:nvPr/>
        </p:nvSpPr>
        <p:spPr>
          <a:xfrm>
            <a:off x="5739788" y="2581453"/>
            <a:ext cx="34042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rgbClr val="375C82"/>
                </a:solidFill>
                <a:latin typeface="Poppins Medium" charset="0"/>
                <a:ea typeface="+mj-ea"/>
                <a:cs typeface="Poppins Medium" charset="0"/>
              </a:rPr>
              <a:t>Ben</a:t>
            </a:r>
          </a:p>
        </p:txBody>
      </p:sp>
      <p:sp>
        <p:nvSpPr>
          <p:cNvPr id="10" name="AutoShape 6">
            <a:extLst>
              <a:ext uri="{FF2B5EF4-FFF2-40B4-BE49-F238E27FC236}">
                <a16:creationId xmlns:a16="http://schemas.microsoft.com/office/drawing/2014/main" id="{64078FA0-4CCB-4ADD-04EB-4D933F52458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9C84305-3C9F-A092-29A1-29CD88A5FC0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3012" t="52222" r="14940"/>
          <a:stretch/>
        </p:blipFill>
        <p:spPr>
          <a:xfrm>
            <a:off x="826266" y="1638300"/>
            <a:ext cx="4759286" cy="3276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3BBF39F-7632-4B4C-3BA7-3F3F0CFA9E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90109" y="-74364"/>
            <a:ext cx="28939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910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AutoShape 2" descr="https://lh3.googleusercontent.com/5KRDG0DsDSU_ZUqo7kPZn3mv_cO8Dex_6jEXsmqGr9tIdiss78iwvGOxQrc9wewP8oaxUai0LuTgkXQriVzGDYUmlXY4cvhLfn_zEC9j3BV42ev8phe1t-jCzS6o7YGWAqyRqTUqM-H6rfEQ5SpdZf4eE8cUsyKw5IZ29a9OkuifPpzSaKim3Or4_mPrQmn8rG3Br--ib6lj_SXRAB_so48zPX5rVpntR3sqlLDTjHToAoYCVH7vfjLGy3M0gScpMsizGmzeUnAGzyInqXODpZPH0aVmi4AEGePeq-MP56eB678B-RNndzqdTFKu0ZSQO2fWas-AiVVTgEMzBy2umdfMVAhNzOWDAvF5qdKWD1W34Upq0egulxySmtpKBECTkV5wbeHhCDiJtoODxO5x7q8-0Qr9ozrEa46fOfE-ZJ5LD02MAjragQJgVKzG5NxUtT3-um8xmzClpDPVO_8M7BW-2DDXYhjjS1IoDi3OSgE7avbnBZqlzjoUN2KPezoulhTtXBnZSjfLs_YsHbpet5MU9s_Zu2EPYucxmr6g-NQ0AYDvAPt_U8m9ltUJ554O4wqA7EzvvU-5pt70jc2miC4Z2tovmFDYCHdBRl7BvgprP-XQoA=w535-h950-n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AAB923-E5A8-4EA7-A540-24B866FCD1BA}"/>
              </a:ext>
            </a:extLst>
          </p:cNvPr>
          <p:cNvSpPr txBox="1"/>
          <p:nvPr/>
        </p:nvSpPr>
        <p:spPr>
          <a:xfrm>
            <a:off x="0" y="5527907"/>
            <a:ext cx="9131084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000" b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MET Ski Trip 2023 - Austria</a:t>
            </a:r>
            <a:endParaRPr lang="en-GB" sz="4000" b="1">
              <a:solidFill>
                <a:srgbClr val="375C82"/>
              </a:solidFill>
              <a:latin typeface="Poppins Medium" charset="0"/>
              <a:ea typeface="+mj-ea"/>
              <a:cs typeface="Poppins Medium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CA7516-C808-4396-B5B4-E8E227731AE9}"/>
              </a:ext>
            </a:extLst>
          </p:cNvPr>
          <p:cNvSpPr txBox="1"/>
          <p:nvPr/>
        </p:nvSpPr>
        <p:spPr>
          <a:xfrm>
            <a:off x="6516216" y="0"/>
            <a:ext cx="2627784" cy="7647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7AD7BFDB-F18F-4036-8B77-B44FF5C3CA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30" y="136121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group of people in red jackets posing for a photo&#10;&#10;Description automatically generated">
            <a:extLst>
              <a:ext uri="{FF2B5EF4-FFF2-40B4-BE49-F238E27FC236}">
                <a16:creationId xmlns:a16="http://schemas.microsoft.com/office/drawing/2014/main" id="{DD0FDDA5-A1CE-6FF7-8388-55842AF4356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944" b="18145"/>
          <a:stretch/>
        </p:blipFill>
        <p:spPr>
          <a:xfrm>
            <a:off x="14892" y="1783308"/>
            <a:ext cx="9114215" cy="3079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5605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AutoShape 2" descr="https://lh3.googleusercontent.com/5KRDG0DsDSU_ZUqo7kPZn3mv_cO8Dex_6jEXsmqGr9tIdiss78iwvGOxQrc9wewP8oaxUai0LuTgkXQriVzGDYUmlXY4cvhLfn_zEC9j3BV42ev8phe1t-jCzS6o7YGWAqyRqTUqM-H6rfEQ5SpdZf4eE8cUsyKw5IZ29a9OkuifPpzSaKim3Or4_mPrQmn8rG3Br--ib6lj_SXRAB_so48zPX5rVpntR3sqlLDTjHToAoYCVH7vfjLGy3M0gScpMsizGmzeUnAGzyInqXODpZPH0aVmi4AEGePeq-MP56eB678B-RNndzqdTFKu0ZSQO2fWas-AiVVTgEMzBy2umdfMVAhNzOWDAvF5qdKWD1W34Upq0egulxySmtpKBECTkV5wbeHhCDiJtoODxO5x7q8-0Qr9ozrEa46fOfE-ZJ5LD02MAjragQJgVKzG5NxUtT3-um8xmzClpDPVO_8M7BW-2DDXYhjjS1IoDi3OSgE7avbnBZqlzjoUN2KPezoulhTtXBnZSjfLs_YsHbpet5MU9s_Zu2EPYucxmr6g-NQ0AYDvAPt_U8m9ltUJ554O4wqA7EzvvU-5pt70jc2miC4Z2tovmFDYCHdBRl7BvgprP-XQoA=w535-h950-n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AAB923-E5A8-4EA7-A540-24B866FCD1BA}"/>
              </a:ext>
            </a:extLst>
          </p:cNvPr>
          <p:cNvSpPr txBox="1"/>
          <p:nvPr/>
        </p:nvSpPr>
        <p:spPr>
          <a:xfrm>
            <a:off x="12916" y="1171030"/>
            <a:ext cx="9131084" cy="486287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GB" sz="5400" b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MET Ski Trip 2025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GB" sz="5400" b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EASTER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GB" sz="5400" b="1" err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Sansicario</a:t>
            </a:r>
            <a:r>
              <a:rPr lang="en-GB" sz="5400" b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 / </a:t>
            </a:r>
            <a:r>
              <a:rPr lang="en-GB" sz="5400" b="1" err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Montgenevre</a:t>
            </a:r>
            <a:endParaRPr lang="en-GB" sz="5400" b="1">
              <a:solidFill>
                <a:srgbClr val="375C82"/>
              </a:solidFill>
              <a:latin typeface="Poppins Medium"/>
              <a:ea typeface="+mj-ea"/>
              <a:cs typeface="Poppins Medium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GB" sz="5400" b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£1200 - 160 places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GB" sz="5400" b="1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Letter in February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CA7516-C808-4396-B5B4-E8E227731AE9}"/>
              </a:ext>
            </a:extLst>
          </p:cNvPr>
          <p:cNvSpPr txBox="1"/>
          <p:nvPr/>
        </p:nvSpPr>
        <p:spPr>
          <a:xfrm>
            <a:off x="6516216" y="0"/>
            <a:ext cx="2627784" cy="7647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7AD7BFDB-F18F-4036-8B77-B44FF5C3CA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30" y="136121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4999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DFA8A4D-6D4C-C1A2-D6CE-88ACD646AE13}"/>
              </a:ext>
            </a:extLst>
          </p:cNvPr>
          <p:cNvSpPr txBox="1"/>
          <p:nvPr/>
        </p:nvSpPr>
        <p:spPr>
          <a:xfrm>
            <a:off x="545123" y="1905506"/>
            <a:ext cx="805375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b="1" dirty="0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Order hoodies from Snow Union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b="1" dirty="0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Book dry slope lessons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b="1" dirty="0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Fill in the portal</a:t>
            </a:r>
            <a:endParaRPr lang="en-GB" sz="5400" b="1" dirty="0">
              <a:solidFill>
                <a:srgbClr val="375C82"/>
              </a:solidFill>
              <a:latin typeface="Poppins Medium"/>
              <a:ea typeface="+mj-ea"/>
              <a:cs typeface="Poppins Medium"/>
            </a:endParaRPr>
          </a:p>
        </p:txBody>
      </p:sp>
    </p:spTree>
    <p:extLst>
      <p:ext uri="{BB962C8B-B14F-4D97-AF65-F5344CB8AC3E}">
        <p14:creationId xmlns:p14="http://schemas.microsoft.com/office/powerpoint/2010/main" val="41809310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BA2B7BF-E433-0DA9-9887-D338572B30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85416"/>
            <a:ext cx="9144000" cy="125604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33EC7B3-A9AE-BB80-8C01-559FA6BF9E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8334"/>
            <a:ext cx="9144000" cy="3950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56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73C6131-C22E-4D01-B158-D9B0F0F7194A}"/>
              </a:ext>
            </a:extLst>
          </p:cNvPr>
          <p:cNvSpPr txBox="1"/>
          <p:nvPr/>
        </p:nvSpPr>
        <p:spPr>
          <a:xfrm>
            <a:off x="6588224" y="0"/>
            <a:ext cx="2555776" cy="6926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CD82FA72-9738-4582-A2DF-AB0FB2B994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30" y="136121"/>
            <a:ext cx="2700810" cy="45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02CDB24-3FBD-F681-279F-5CA98DD97B5D}"/>
              </a:ext>
            </a:extLst>
          </p:cNvPr>
          <p:cNvSpPr txBox="1"/>
          <p:nvPr/>
        </p:nvSpPr>
        <p:spPr>
          <a:xfrm>
            <a:off x="105508" y="991280"/>
            <a:ext cx="9144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0099CC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metski@maidenerleghtrust.org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ECA5804-9C89-C158-AF1B-BA735357040B}"/>
              </a:ext>
            </a:extLst>
          </p:cNvPr>
          <p:cNvGrpSpPr/>
          <p:nvPr/>
        </p:nvGrpSpPr>
        <p:grpSpPr>
          <a:xfrm>
            <a:off x="339382" y="1997750"/>
            <a:ext cx="8024888" cy="4139418"/>
            <a:chOff x="339382" y="1997750"/>
            <a:chExt cx="8024888" cy="4139418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2915296B-27FC-89A4-1136-5CFA7948D6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39382" y="1997750"/>
              <a:ext cx="4139418" cy="4139418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89B6BFA-3F76-6DDD-6345-612202629879}"/>
                </a:ext>
              </a:extLst>
            </p:cNvPr>
            <p:cNvSpPr txBox="1"/>
            <p:nvPr/>
          </p:nvSpPr>
          <p:spPr>
            <a:xfrm>
              <a:off x="4812178" y="3112411"/>
              <a:ext cx="355209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solidFill>
                    <a:srgbClr val="375C82"/>
                  </a:solidFill>
                  <a:latin typeface="Poppins Medium"/>
                  <a:ea typeface="+mj-ea"/>
                  <a:cs typeface="Poppins Medium"/>
                </a:rPr>
                <a:t>The lovely and wonderful</a:t>
              </a:r>
            </a:p>
            <a:p>
              <a:pPr algn="ctr"/>
              <a:r>
                <a:rPr lang="en-GB" sz="3200" b="1" dirty="0">
                  <a:solidFill>
                    <a:srgbClr val="375C82"/>
                  </a:solidFill>
                  <a:latin typeface="Poppins Medium"/>
                  <a:ea typeface="+mj-ea"/>
                  <a:cs typeface="Poppins Medium"/>
                </a:rPr>
                <a:t>Hannah Bicknell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21148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7D1686B-6F4B-D37E-336C-4064B957D7BB}"/>
              </a:ext>
            </a:extLst>
          </p:cNvPr>
          <p:cNvSpPr txBox="1"/>
          <p:nvPr/>
        </p:nvSpPr>
        <p:spPr>
          <a:xfrm>
            <a:off x="571500" y="2767280"/>
            <a:ext cx="81240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375C82"/>
                </a:solidFill>
                <a:latin typeface="Poppins Medium"/>
                <a:ea typeface="+mj-ea"/>
                <a:cs typeface="Poppins Medium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4855961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4" y="0"/>
            <a:ext cx="90954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411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280</Words>
  <Application>Microsoft Office PowerPoint</Application>
  <PresentationFormat>On-screen Show (4:3)</PresentationFormat>
  <Paragraphs>71</Paragraphs>
  <Slides>29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Arial</vt:lpstr>
      <vt:lpstr>Bradley Hand ITC</vt:lpstr>
      <vt:lpstr>Calibri</vt:lpstr>
      <vt:lpstr>Poppins</vt:lpstr>
      <vt:lpstr>Poppins Medium</vt:lpstr>
      <vt:lpstr>Source Sans Pro Light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Ski Trip 2012</dc:title>
  <dc:creator>maisie</dc:creator>
  <cp:lastModifiedBy>D Miller</cp:lastModifiedBy>
  <cp:revision>5</cp:revision>
  <cp:lastPrinted>2017-01-06T16:53:28Z</cp:lastPrinted>
  <dcterms:created xsi:type="dcterms:W3CDTF">2011-11-27T08:16:29Z</dcterms:created>
  <dcterms:modified xsi:type="dcterms:W3CDTF">2023-11-16T11:01:45Z</dcterms:modified>
</cp:coreProperties>
</file>